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0"/>
  </p:notesMasterIdLst>
  <p:sldIdLst>
    <p:sldId id="256" r:id="rId2"/>
    <p:sldId id="269" r:id="rId3"/>
    <p:sldId id="283" r:id="rId4"/>
    <p:sldId id="257" r:id="rId5"/>
    <p:sldId id="279" r:id="rId6"/>
    <p:sldId id="296" r:id="rId7"/>
    <p:sldId id="270" r:id="rId8"/>
    <p:sldId id="264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3A0"/>
    <a:srgbClr val="248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560" autoAdjust="0"/>
  </p:normalViewPr>
  <p:slideViewPr>
    <p:cSldViewPr snapToGrid="0">
      <p:cViewPr varScale="1">
        <p:scale>
          <a:sx n="67" d="100"/>
          <a:sy n="67" d="100"/>
        </p:scale>
        <p:origin x="68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F748C-9D95-4A82-BABA-3EADED2D84FA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32E87-3C97-497B-8CC5-99D858F67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5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32E87-3C97-497B-8CC5-99D858F67C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21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32E87-3C97-497B-8CC5-99D858F67C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09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32E87-3C97-497B-8CC5-99D858F67C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24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32E87-3C97-497B-8CC5-99D858F67C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20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32E87-3C97-497B-8CC5-99D858F67C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93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32E87-3C97-497B-8CC5-99D858F67C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50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32E87-3C97-497B-8CC5-99D858F67C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03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32E87-3C97-497B-8CC5-99D858F67C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51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84A0978-25CD-4DBA-8D72-2F696CF3C69A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28A2-7C74-43A5-8C41-FDA7612C3066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AAA1-E3A9-43DC-AD0C-8AA2C3B7BA38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7BCD-6CB2-41FD-9B23-B4BF58C6C63F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F01F-13A6-48CB-914F-BABEF38D402B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147-52D4-49E7-ABC8-E659F826C05E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D08A-E8C2-4F78-98D0-8D3BA5606857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5F1168A-58E9-4955-B16B-B718F443D7DB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E47ECCD-324B-4004-BE98-82C02B9FD603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ECF9-7277-4568-BF30-1C5F735FB11E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B8E3-FD81-4965-AD0C-32CB8FED9437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3BE1-7E8E-435B-9D14-847034F9DB26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0067-5594-40F8-B527-A5020EE32C4E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2455-9727-4D0A-A9B7-CAA9945FE3C1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B89-7777-414D-BF7F-05482D23961E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53E3-F912-4DF9-A4F8-2202DFC64AA8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4E55-3785-4B1B-89A6-71CBB46D363C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9D6E8F5-47AC-4D95-BDCC-0B496E86D98B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7273" y="1072599"/>
            <a:ext cx="10193626" cy="2677648"/>
          </a:xfrm>
        </p:spPr>
        <p:txBody>
          <a:bodyPr/>
          <a:lstStyle/>
          <a:p>
            <a:pPr algn="ctr"/>
            <a:r>
              <a:rPr lang="en-US" sz="4600" dirty="0"/>
              <a:t>The Allocation of School Zone for ISDs in DFW Region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56079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Zhen ding, Hua Yang</a:t>
            </a:r>
          </a:p>
          <a:p>
            <a:pPr algn="ctr"/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b="1" kern="0" cap="none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Model Development and Data Management Group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sz="2200" b="1" kern="0" cap="none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North Central Texas Council of Governments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lang="en-US" kern="0" cap="none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12" y="553823"/>
            <a:ext cx="3177815" cy="4267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704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dirty="0">
                <a:solidFill>
                  <a:schemeClr val="tx1"/>
                </a:solidFill>
              </a:rPr>
              <a:t>Quick Facts of NCTCOG</a:t>
            </a:r>
          </a:p>
        </p:txBody>
      </p:sp>
      <p:pic>
        <p:nvPicPr>
          <p:cNvPr id="4" name="Picture 3" descr="A close up of a map&#10;&#10;Description automatically generated"/>
          <p:cNvPicPr>
            <a:picLocks noChangeAspect="1"/>
          </p:cNvPicPr>
          <p:nvPr/>
        </p:nvPicPr>
        <p:blipFill rotWithShape="1">
          <a:blip r:embed="rId3"/>
          <a:srcRect t="1597" r="1" b="5318"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644" y="2127250"/>
            <a:ext cx="4346126" cy="38989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17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Dallas - Fort Worth and 13 Counties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6.9 Million Population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123 ISDs, 1,323 Public K-12 Schools, 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90% students attend public schools *</a:t>
            </a: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chemeClr val="tx1"/>
                </a:solidFill>
              </a:rPr>
              <a:t>* </a:t>
            </a:r>
            <a:r>
              <a:rPr lang="en-US" sz="1400" dirty="0"/>
              <a:t>National Center for Education Statistics,  2018</a:t>
            </a:r>
            <a:endParaRPr lang="en-US" sz="14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817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Highway	vs		My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1989349"/>
            <a:ext cx="8825659" cy="399476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000" dirty="0"/>
              <a:t>Traditionally</a:t>
            </a:r>
          </a:p>
          <a:p>
            <a:pPr lvl="1"/>
            <a:r>
              <a:rPr lang="en-US" dirty="0"/>
              <a:t>Conduct survey (trips, # of children…)</a:t>
            </a:r>
          </a:p>
          <a:p>
            <a:pPr lvl="1"/>
            <a:r>
              <a:rPr lang="en-US" dirty="0"/>
              <a:t>Estimate trip rates</a:t>
            </a:r>
          </a:p>
          <a:p>
            <a:pPr lvl="1"/>
            <a:r>
              <a:rPr lang="en-US" dirty="0"/>
              <a:t>Distribute trips (gravity model)</a:t>
            </a:r>
          </a:p>
          <a:p>
            <a:pPr lvl="1"/>
            <a:endParaRPr lang="en-US" dirty="0"/>
          </a:p>
          <a:p>
            <a:r>
              <a:rPr lang="en-US" sz="2000" dirty="0"/>
              <a:t>This time, different</a:t>
            </a:r>
          </a:p>
          <a:p>
            <a:pPr lvl="1"/>
            <a:r>
              <a:rPr lang="en-US" dirty="0"/>
              <a:t>ISD and school locations</a:t>
            </a:r>
          </a:p>
          <a:p>
            <a:pPr lvl="1"/>
            <a:r>
              <a:rPr lang="en-US" dirty="0"/>
              <a:t>Allocate school zones (regional partition)</a:t>
            </a:r>
          </a:p>
          <a:p>
            <a:pPr lvl="1"/>
            <a:r>
              <a:rPr lang="en-US" dirty="0"/>
              <a:t>Trip distributed, </a:t>
            </a:r>
            <a:r>
              <a:rPr lang="en-US" i="1" u="sng" dirty="0">
                <a:solidFill>
                  <a:srgbClr val="FF0000"/>
                </a:solidFill>
              </a:rPr>
              <a:t>simultaneously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921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>
                <a:solidFill>
                  <a:schemeClr val="tx1"/>
                </a:solidFill>
              </a:rPr>
              <a:t>What is “regional partition”?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73778" y="1255111"/>
            <a:ext cx="6318853" cy="434460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TextBox 17"/>
          <p:cNvSpPr txBox="1"/>
          <p:nvPr/>
        </p:nvSpPr>
        <p:spPr>
          <a:xfrm>
            <a:off x="771524" y="2120900"/>
            <a:ext cx="3999747" cy="3898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/>
              <a:t>RP aims at creating a group of features based on proximity or similarity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/>
              <a:t>The solution are districts that are </a:t>
            </a:r>
            <a:r>
              <a:rPr lang="en-US" u="sng" dirty="0">
                <a:solidFill>
                  <a:srgbClr val="FFFF00"/>
                </a:solidFill>
              </a:rPr>
              <a:t>contiguous, compact, </a:t>
            </a:r>
            <a:r>
              <a:rPr lang="en-US" dirty="0"/>
              <a:t>and</a:t>
            </a:r>
            <a:r>
              <a:rPr lang="en-US" u="sng" dirty="0">
                <a:solidFill>
                  <a:srgbClr val="FFFF00"/>
                </a:solidFill>
              </a:rPr>
              <a:t> balanced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/>
              <a:t>A national wholesaler to defines its 5 regional distribution centers’ service districts, balanced by population.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/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C389DD-5278-451F-B970-621F4923A4FD}"/>
              </a:ext>
            </a:extLst>
          </p:cNvPr>
          <p:cNvSpPr txBox="1"/>
          <p:nvPr/>
        </p:nvSpPr>
        <p:spPr>
          <a:xfrm>
            <a:off x="5336675" y="5599715"/>
            <a:ext cx="6431990" cy="942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Allocation of States for Five Distribution Center</a:t>
            </a: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Chart adapted from TransCAD &lt;&lt;Routing &amp; Logistics User Guide&gt;&gt;</a:t>
            </a:r>
          </a:p>
        </p:txBody>
      </p:sp>
    </p:spTree>
    <p:extLst>
      <p:ext uri="{BB962C8B-B14F-4D97-AF65-F5344CB8AC3E}">
        <p14:creationId xmlns:p14="http://schemas.microsoft.com/office/powerpoint/2010/main" val="3881092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57310" y="2358571"/>
            <a:ext cx="463720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2063A0"/>
                </a:solidFill>
              </a:rPr>
              <a:t>The Objective</a:t>
            </a:r>
            <a:br>
              <a:rPr lang="en-US" sz="2200" b="1" dirty="0">
                <a:solidFill>
                  <a:srgbClr val="2063A0"/>
                </a:solidFill>
              </a:rPr>
            </a:br>
            <a:endParaRPr lang="en-US" sz="2200" b="1" dirty="0">
              <a:solidFill>
                <a:srgbClr val="2063A0"/>
              </a:solidFill>
            </a:endParaRPr>
          </a:p>
          <a:p>
            <a:r>
              <a:rPr lang="en-US" dirty="0">
                <a:solidFill>
                  <a:srgbClr val="2063A0"/>
                </a:solidFill>
              </a:rPr>
              <a:t>For each school, a surrounding compact area needs to be defined as its school zone.</a:t>
            </a:r>
          </a:p>
          <a:p>
            <a:endParaRPr lang="en-US" dirty="0">
              <a:solidFill>
                <a:srgbClr val="2063A0"/>
              </a:solidFill>
            </a:endParaRPr>
          </a:p>
          <a:p>
            <a:r>
              <a:rPr lang="en-US" dirty="0">
                <a:solidFill>
                  <a:srgbClr val="2063A0"/>
                </a:solidFill>
              </a:rPr>
              <a:t>A school zone usually consists of multiple TAZs.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251" y="2730812"/>
            <a:ext cx="6360505" cy="3831459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EF11705-2402-4A43-9564-6DF5AFA25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492169" cy="706964"/>
          </a:xfrm>
        </p:spPr>
        <p:txBody>
          <a:bodyPr/>
          <a:lstStyle/>
          <a:p>
            <a:r>
              <a:rPr lang="en-US" dirty="0"/>
              <a:t>DFW ISD &amp; Public Schools</a:t>
            </a:r>
          </a:p>
        </p:txBody>
      </p:sp>
    </p:spTree>
    <p:extLst>
      <p:ext uri="{BB962C8B-B14F-4D97-AF65-F5344CB8AC3E}">
        <p14:creationId xmlns:p14="http://schemas.microsoft.com/office/powerpoint/2010/main" val="45618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6471" y="3998757"/>
            <a:ext cx="4127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School Zones of Plano ISD</a:t>
            </a:r>
          </a:p>
          <a:p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311" y="2588776"/>
            <a:ext cx="6642970" cy="3798587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EF11705-2402-4A43-9564-6DF5AFA25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492169" cy="706964"/>
          </a:xfrm>
        </p:spPr>
        <p:txBody>
          <a:bodyPr/>
          <a:lstStyle/>
          <a:p>
            <a:r>
              <a:rPr lang="en-US" dirty="0"/>
              <a:t>Solution of School Zone Allocation</a:t>
            </a:r>
          </a:p>
        </p:txBody>
      </p:sp>
    </p:spTree>
    <p:extLst>
      <p:ext uri="{BB962C8B-B14F-4D97-AF65-F5344CB8AC3E}">
        <p14:creationId xmlns:p14="http://schemas.microsoft.com/office/powerpoint/2010/main" val="322114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708" y="3015410"/>
            <a:ext cx="8825659" cy="3083913"/>
          </a:xfrm>
        </p:spPr>
        <p:txBody>
          <a:bodyPr>
            <a:normAutofit/>
          </a:bodyPr>
          <a:lstStyle/>
          <a:p>
            <a:r>
              <a:rPr lang="en-US" sz="2000" dirty="0"/>
              <a:t>Benefits</a:t>
            </a:r>
          </a:p>
          <a:p>
            <a:pPr lvl="1"/>
            <a:r>
              <a:rPr lang="en-US" sz="2000" dirty="0"/>
              <a:t>Existing data</a:t>
            </a:r>
          </a:p>
          <a:p>
            <a:pPr lvl="1"/>
            <a:r>
              <a:rPr lang="en-US" sz="2000" dirty="0"/>
              <a:t>More realistic and accurate</a:t>
            </a:r>
          </a:p>
          <a:p>
            <a:pPr lvl="1"/>
            <a:r>
              <a:rPr lang="en-US" sz="2000" dirty="0"/>
              <a:t>Flexibility in model development and application</a:t>
            </a:r>
          </a:p>
          <a:p>
            <a:pPr lvl="1"/>
            <a:r>
              <a:rPr lang="en-US" sz="2000" dirty="0"/>
              <a:t>Potential reference for decision makers in future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195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018" y="2487799"/>
            <a:ext cx="5327284" cy="3995464"/>
          </a:xfr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094" y="6269884"/>
            <a:ext cx="3177815" cy="4267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543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Development of New DFX Commercial Vehicle Model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Objective&amp;quot;&quot;/&gt;&lt;property id=&quot;20307&quot; value=&quot;269&quot;/&gt;&lt;/object&gt;&lt;object type=&quot;3&quot; unique_id=&quot;10005&quot;&gt;&lt;property id=&quot;20148&quot; value=&quot;5&quot;/&gt;&lt;property id=&quot;20300&quot; value=&quot;Slide 3 - &amp;quot;Surveys&amp;quot;&quot;/&gt;&lt;property id=&quot;20307&quot; value=&quot;270&quot;/&gt;&lt;/object&gt;&lt;object type=&quot;3&quot; unique_id=&quot;10006&quot;&gt;&lt;property id=&quot;20148&quot; value=&quot;5&quot;/&gt;&lt;property id=&quot;20300&quot; value=&quot;Slide 4 - &amp;quot;Variables&amp;quot;&quot;/&gt;&lt;property id=&quot;20307&quot; value=&quot;271&quot;/&gt;&lt;/object&gt;&lt;object type=&quot;3&quot; unique_id=&quot;10007&quot;&gt;&lt;property id=&quot;20148&quot; value=&quot;5&quot;/&gt;&lt;property id=&quot;20300&quot; value=&quot;Slide 5 - &amp;quot;Three Commercial Vehicle (CV) Class&amp;quot;&quot;/&gt;&lt;property id=&quot;20307&quot; value=&quot;257&quot;/&gt;&lt;/object&gt;&lt;object type=&quot;3&quot; unique_id=&quot;10008&quot;&gt;&lt;property id=&quot;20148&quot; value=&quot;5&quot;/&gt;&lt;property id=&quot;20300&quot; value=&quot;Slide 6&quot;/&gt;&lt;property id=&quot;20307&quot; value=&quot;279&quot;/&gt;&lt;/object&gt;&lt;object type=&quot;3&quot; unique_id=&quot;10009&quot;&gt;&lt;property id=&quot;20148&quot; value=&quot;5&quot;/&gt;&lt;property id=&quot;20300&quot; value=&quot;Slide 7 - &amp;quot;CV Model Development&amp;quot;&quot;/&gt;&lt;property id=&quot;20307&quot; value=&quot;262&quot;/&gt;&lt;/object&gt;&lt;object type=&quot;3&quot; unique_id=&quot;10010&quot;&gt;&lt;property id=&quot;20148&quot; value=&quot;5&quot;/&gt;&lt;property id=&quot;20300&quot; value=&quot;Slide 8 - &amp;quot;Trip Generation Rates&amp;quot;&quot;/&gt;&lt;property id=&quot;20307&quot; value=&quot;265&quot;/&gt;&lt;/object&gt;&lt;object type=&quot;3&quot; unique_id=&quot;10011&quot;&gt;&lt;property id=&quot;20148&quot; value=&quot;5&quot;/&gt;&lt;property id=&quot;20300&quot; value=&quot;Slide 9 - &amp;quot;Generated Trips&amp;quot;&quot;/&gt;&lt;property id=&quot;20307&quot; value=&quot;260&quot;/&gt;&lt;/object&gt;&lt;object type=&quot;3&quot; unique_id=&quot;10012&quot;&gt;&lt;property id=&quot;20148&quot; value=&quot;5&quot;/&gt;&lt;property id=&quot;20300&quot; value=&quot;Slide 10&quot;/&gt;&lt;property id=&quot;20307&quot; value=&quot;261&quot;/&gt;&lt;/object&gt;&lt;object type=&quot;3&quot; unique_id=&quot;10013&quot;&gt;&lt;property id=&quot;20148&quot; value=&quot;5&quot;/&gt;&lt;property id=&quot;20300&quot; value=&quot;Slide 11 - &amp;quot;Trip Distribution&amp;quot;&quot;/&gt;&lt;property id=&quot;20307&quot; value=&quot;272&quot;/&gt;&lt;/object&gt;&lt;object type=&quot;3&quot; unique_id=&quot;10014&quot;&gt;&lt;property id=&quot;20148&quot; value=&quot;5&quot;/&gt;&lt;property id=&quot;20300&quot; value=&quot;Slide 12 - &amp;quot;Trip Length Distribution&amp;quot;&quot;/&gt;&lt;property id=&quot;20307&quot; value=&quot;267&quot;/&gt;&lt;/object&gt;&lt;object type=&quot;3&quot; unique_id=&quot;10015&quot;&gt;&lt;property id=&quot;20148&quot; value=&quot;5&quot;/&gt;&lt;property id=&quot;20300&quot; value=&quot;Slide 13 - &amp;quot;Trip Length Distribution&amp;quot;&quot;/&gt;&lt;property id=&quot;20307&quot; value=&quot;277&quot;/&gt;&lt;/object&gt;&lt;object type=&quot;3&quot; unique_id=&quot;10016&quot;&gt;&lt;property id=&quot;20148&quot; value=&quot;5&quot;/&gt;&lt;property id=&quot;20300&quot; value=&quot;Slide 14 - &amp;quot;Time-of-day Conversion&amp;quot;&quot;/&gt;&lt;property id=&quot;20307&quot; value=&quot;274&quot;/&gt;&lt;/object&gt;&lt;object type=&quot;3&quot; unique_id=&quot;10017&quot;&gt;&lt;property id=&quot;20148&quot; value=&quot;5&quot;/&gt;&lt;property id=&quot;20300&quot; value=&quot;Slide 15 - &amp;quot;Counts-verified TOD – add count #&amp;quot;&quot;/&gt;&lt;property id=&quot;20307&quot; value=&quot;275&quot;/&gt;&lt;/object&gt;&lt;object type=&quot;3&quot; unique_id=&quot;10018&quot;&gt;&lt;property id=&quot;20148&quot; value=&quot;5&quot;/&gt;&lt;property id=&quot;20300&quot; value=&quot;Slide 16 - &amp;quot;Traffic Assignment&amp;quot;&quot;/&gt;&lt;property id=&quot;20307&quot; value=&quot;268&quot;/&gt;&lt;/object&gt;&lt;object type=&quot;3&quot; unique_id=&quot;10019&quot;&gt;&lt;property id=&quot;20148&quot; value=&quot;5&quot;/&gt;&lt;property id=&quot;20300&quot; value=&quot;Slide 17 - &amp;quot;Traffic Assignment - Preliminary Evaluation &amp;quot;&quot;/&gt;&lt;property id=&quot;20307&quot; value=&quot;280&quot;/&gt;&lt;/object&gt;&lt;object type=&quot;3&quot; unique_id=&quot;10020&quot;&gt;&lt;property id=&quot;20148&quot; value=&quot;5&quot;/&gt;&lt;property id=&quot;20300&quot; value=&quot;Slide 18&quot;/&gt;&lt;property id=&quot;20307&quot; value=&quot;281&quot;/&gt;&lt;/object&gt;&lt;object type=&quot;3&quot; unique_id=&quot;10021&quot;&gt;&lt;property id=&quot;20148&quot; value=&quot;5&quot;/&gt;&lt;property id=&quot;20300&quot; value=&quot;Slide 19 - &amp;quot;CV Model Development Status&amp;quot;&quot;/&gt;&lt;property id=&quot;20307&quot; value=&quot;263&quot;/&gt;&lt;/object&gt;&lt;object type=&quot;3&quot; unique_id=&quot;10022&quot;&gt;&lt;property id=&quot;20148&quot; value=&quot;5&quot;/&gt;&lt;property id=&quot;20300&quot; value=&quot;Slide 20 - &amp;quot;Questions?&amp;quot;&quot;/&gt;&lt;property id=&quot;20307&quot; value=&quot;264&quot;/&gt;&lt;/object&gt;&lt;/object&gt;&lt;object type=&quot;8&quot; unique_id=&quot;10044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7308</TotalTime>
  <Words>225</Words>
  <Application>Microsoft Office PowerPoint</Application>
  <PresentationFormat>Widescreen</PresentationFormat>
  <Paragraphs>61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 Boardroom</vt:lpstr>
      <vt:lpstr>The Allocation of School Zone for ISDs in DFW Region</vt:lpstr>
      <vt:lpstr>Quick Facts of NCTCOG</vt:lpstr>
      <vt:lpstr>Highway vs  My Way</vt:lpstr>
      <vt:lpstr>What is “regional partition”?</vt:lpstr>
      <vt:lpstr>DFW ISD &amp; Public Schools</vt:lpstr>
      <vt:lpstr>Solution of School Zone Allocation</vt:lpstr>
      <vt:lpstr>Summaries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Allocation of School Zone for ISDs in DFW Region</dc:title>
  <dc:creator>Zhen Ding</dc:creator>
  <cp:lastModifiedBy>Zhen Ding</cp:lastModifiedBy>
  <cp:revision>12</cp:revision>
  <dcterms:created xsi:type="dcterms:W3CDTF">2019-05-15T20:03:14Z</dcterms:created>
  <dcterms:modified xsi:type="dcterms:W3CDTF">2019-05-20T21:51:42Z</dcterms:modified>
</cp:coreProperties>
</file>